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7044"/>
    <a:srgbClr val="FFFFFF"/>
    <a:srgbClr val="008000"/>
    <a:srgbClr val="339966"/>
    <a:srgbClr val="EAEAEA"/>
    <a:srgbClr val="007451"/>
    <a:srgbClr val="F5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71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715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4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66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2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18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46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3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31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43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6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2849-F1D5-415D-BA5B-57A452B6C883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5012-4555-40A6-BD08-E8953B8C46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62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gncct.gr" TargetMode="External"/><Relationship Id="rId5" Type="http://schemas.openxmlformats.org/officeDocument/2006/relationships/hyperlink" Target="http://alternativemedia.gr/gncct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37B8D-C4A1-4097-92B9-17A25F118C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DC2CD12-935B-4E07-9963-5A487532D3CA}"/>
              </a:ext>
            </a:extLst>
          </p:cNvPr>
          <p:cNvSpPr/>
          <p:nvPr/>
        </p:nvSpPr>
        <p:spPr>
          <a:xfrm>
            <a:off x="0" y="-29497"/>
            <a:ext cx="12192000" cy="6887497"/>
          </a:xfrm>
          <a:prstGeom prst="rect">
            <a:avLst/>
          </a:prstGeom>
          <a:gradFill flip="none" rotWithShape="1">
            <a:gsLst>
              <a:gs pos="16000">
                <a:schemeClr val="bg1"/>
              </a:gs>
              <a:gs pos="94000">
                <a:schemeClr val="bg1"/>
              </a:gs>
              <a:gs pos="51000">
                <a:srgbClr val="D6E6F4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2B715-1F8E-49BC-B7DB-6435FFCA8476}"/>
              </a:ext>
            </a:extLst>
          </p:cNvPr>
          <p:cNvSpPr txBox="1"/>
          <p:nvPr/>
        </p:nvSpPr>
        <p:spPr>
          <a:xfrm>
            <a:off x="6085841" y="29497"/>
            <a:ext cx="6287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110" dirty="0">
                <a:solidFill>
                  <a:srgbClr val="00704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Business </a:t>
            </a:r>
            <a:r>
              <a:rPr lang="en-GB" sz="2800" spc="110" dirty="0">
                <a:solidFill>
                  <a:srgbClr val="00704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Opportunities in Nigeria</a:t>
            </a:r>
          </a:p>
          <a:p>
            <a:r>
              <a:rPr lang="en-GB" sz="3500" b="1" dirty="0">
                <a:solidFill>
                  <a:srgbClr val="00704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The GNCCT ANNUAL FORUM</a:t>
            </a:r>
          </a:p>
        </p:txBody>
      </p:sp>
      <p:pic>
        <p:nvPicPr>
          <p:cNvPr id="4" name="Picture 2" descr="Profile photo of Abimbola Ogunbanjo">
            <a:extLst>
              <a:ext uri="{FF2B5EF4-FFF2-40B4-BE49-F238E27FC236}">
                <a16:creationId xmlns:a16="http://schemas.microsoft.com/office/drawing/2014/main" id="{79B0FA77-778F-4D63-8238-40F667D8D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9040" r="47099" b="47451"/>
          <a:stretch/>
        </p:blipFill>
        <p:spPr bwMode="auto">
          <a:xfrm>
            <a:off x="348005" y="1870557"/>
            <a:ext cx="1126831" cy="11268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C6584-8B71-44B8-8337-22C7B766E82C}"/>
              </a:ext>
            </a:extLst>
          </p:cNvPr>
          <p:cNvSpPr txBox="1"/>
          <p:nvPr/>
        </p:nvSpPr>
        <p:spPr>
          <a:xfrm>
            <a:off x="-222285" y="3094812"/>
            <a:ext cx="226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Abimbola </a:t>
            </a:r>
            <a:r>
              <a:rPr lang="en-GB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Ogunbanjo</a:t>
            </a:r>
            <a:endParaRPr lang="en-GB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Moderator</a:t>
            </a:r>
          </a:p>
          <a:p>
            <a:pPr algn="ctr"/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Chairman</a:t>
            </a:r>
            <a:b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Nigerian Stock Exchange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2C59DA-D2E3-49B4-B4E1-101AFC7675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t="5893" r="11568" b="33318"/>
          <a:stretch/>
        </p:blipFill>
        <p:spPr>
          <a:xfrm>
            <a:off x="348005" y="3960996"/>
            <a:ext cx="1088557" cy="1088557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9B4625-2430-42B2-8785-692E731F9781}"/>
              </a:ext>
            </a:extLst>
          </p:cNvPr>
          <p:cNvSpPr txBox="1"/>
          <p:nvPr/>
        </p:nvSpPr>
        <p:spPr>
          <a:xfrm>
            <a:off x="77816" y="5172162"/>
            <a:ext cx="168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Ms. Yewande Sadiku</a:t>
            </a: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 </a:t>
            </a: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Nigerian Investment Promotion Commission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E6243E-6C5F-4F15-8E7F-245943512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306" r="179" b="19837"/>
          <a:stretch/>
        </p:blipFill>
        <p:spPr>
          <a:xfrm>
            <a:off x="2151095" y="3960996"/>
            <a:ext cx="1088557" cy="1088557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0CBF01-509B-4E3B-8359-D17CD2A47D7B}"/>
              </a:ext>
            </a:extLst>
          </p:cNvPr>
          <p:cNvSpPr txBox="1"/>
          <p:nvPr/>
        </p:nvSpPr>
        <p:spPr>
          <a:xfrm>
            <a:off x="1806092" y="5172162"/>
            <a:ext cx="1771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</a:t>
            </a:r>
            <a:r>
              <a:rPr lang="en-GB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Olukayode</a:t>
            </a:r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</a:t>
            </a:r>
            <a:r>
              <a:rPr lang="en-GB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</a:t>
            </a:r>
            <a:endParaRPr lang="en-GB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 </a:t>
            </a: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 of Industry of Nigeria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0EFA60-6939-4CE8-9CDB-F07F0C850E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97" t="11770" r="7212" b="28356"/>
          <a:stretch/>
        </p:blipFill>
        <p:spPr>
          <a:xfrm>
            <a:off x="2147795" y="1870557"/>
            <a:ext cx="1126831" cy="1126831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96333F-397B-4327-B4EC-93ABCA996C93}"/>
              </a:ext>
            </a:extLst>
          </p:cNvPr>
          <p:cNvSpPr txBox="1"/>
          <p:nvPr/>
        </p:nvSpPr>
        <p:spPr>
          <a:xfrm>
            <a:off x="1773497" y="3094812"/>
            <a:ext cx="18754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Kostas </a:t>
            </a:r>
            <a:r>
              <a:rPr lang="en-GB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Fragogiannis</a:t>
            </a:r>
            <a:endParaRPr lang="en-GB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Honourable Deputy Minister Greece </a:t>
            </a:r>
            <a:b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Foreign Affairs</a:t>
            </a: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Diplomacy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2528590-E14A-4823-9486-AC381B6DD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8" b="28614"/>
          <a:stretch/>
        </p:blipFill>
        <p:spPr bwMode="auto">
          <a:xfrm>
            <a:off x="1828800" y="6077745"/>
            <a:ext cx="1858297" cy="7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7897CB-D3F0-4F48-BD45-D57B23E41A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516" b="28890"/>
          <a:stretch/>
        </p:blipFill>
        <p:spPr>
          <a:xfrm>
            <a:off x="3811868" y="5878460"/>
            <a:ext cx="2130449" cy="9500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679F90-A596-42D2-90AF-2EF2E16C014D}"/>
              </a:ext>
            </a:extLst>
          </p:cNvPr>
          <p:cNvSpPr txBox="1"/>
          <p:nvPr/>
        </p:nvSpPr>
        <p:spPr>
          <a:xfrm>
            <a:off x="-97991" y="6368554"/>
            <a:ext cx="22674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the Auspices of: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5B25391-4F63-4856-A4BA-00E65A21C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 bwMode="auto">
          <a:xfrm>
            <a:off x="3947585" y="1870557"/>
            <a:ext cx="1126831" cy="11268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1CC76DA-A8A7-4520-8324-0297923980FD}"/>
              </a:ext>
            </a:extLst>
          </p:cNvPr>
          <p:cNvSpPr txBox="1"/>
          <p:nvPr/>
        </p:nvSpPr>
        <p:spPr>
          <a:xfrm>
            <a:off x="3377295" y="3094812"/>
            <a:ext cx="22674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Otunba</a:t>
            </a:r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Niyi</a:t>
            </a:r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Adebayo</a:t>
            </a: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Honourable Minister</a:t>
            </a:r>
            <a:b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Nigeria</a:t>
            </a: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Industry, Trade</a:t>
            </a:r>
            <a:b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Investment</a:t>
            </a:r>
          </a:p>
        </p:txBody>
      </p:sp>
      <p:sp>
        <p:nvSpPr>
          <p:cNvPr id="7" name="AutoShape 2" descr="ProtoThema.gr">
            <a:extLst>
              <a:ext uri="{FF2B5EF4-FFF2-40B4-BE49-F238E27FC236}">
                <a16:creationId xmlns:a16="http://schemas.microsoft.com/office/drawing/2014/main" id="{D8876795-7343-4AAE-94E0-730593D8A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8089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799244-A610-4672-A8B1-012B5490DB3A}"/>
              </a:ext>
            </a:extLst>
          </p:cNvPr>
          <p:cNvSpPr txBox="1"/>
          <p:nvPr/>
        </p:nvSpPr>
        <p:spPr>
          <a:xfrm>
            <a:off x="6152992" y="1022812"/>
            <a:ext cx="6191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pc="110" dirty="0">
                <a:solidFill>
                  <a:srgbClr val="00704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 Event - January 21st, 2021, 13.00 (GMT)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5DAA08-392C-492B-8760-3A7376680182}"/>
              </a:ext>
            </a:extLst>
          </p:cNvPr>
          <p:cNvSpPr txBox="1"/>
          <p:nvPr/>
        </p:nvSpPr>
        <p:spPr>
          <a:xfrm>
            <a:off x="5257158" y="3129916"/>
            <a:ext cx="226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Michael E. Economakis</a:t>
            </a: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Chairman, GNCCT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AFB6843-41B0-4988-AF67-F9AAADF2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7521" y="1870557"/>
            <a:ext cx="1088557" cy="10885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3321C31-102A-4293-B994-4B1A09C3B918}"/>
              </a:ext>
            </a:extLst>
          </p:cNvPr>
          <p:cNvSpPr txBox="1"/>
          <p:nvPr/>
        </p:nvSpPr>
        <p:spPr>
          <a:xfrm>
            <a:off x="9028602" y="1716078"/>
            <a:ext cx="30448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Discover the </a:t>
            </a:r>
            <a:r>
              <a:rPr lang="en-GB" sz="1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sectors </a:t>
            </a:r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presenting opportunities of the Nigerian Market.</a:t>
            </a:r>
          </a:p>
          <a:p>
            <a:endParaRPr lang="en-GB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Explore </a:t>
            </a:r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ways to </a:t>
            </a:r>
            <a:r>
              <a:rPr lang="en-GB" sz="1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seize opportunities </a:t>
            </a:r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these sectors through financing and government incentives.</a:t>
            </a:r>
          </a:p>
          <a:p>
            <a:endParaRPr lang="en-GB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 </a:t>
            </a:r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ways to work closely with GNCCT and Nigerian Institutions to </a:t>
            </a:r>
            <a:r>
              <a:rPr lang="en-GB" sz="1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successfully materialize your vision </a:t>
            </a:r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plans.</a:t>
            </a:r>
          </a:p>
          <a:p>
            <a:endParaRPr lang="en-GB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Find out about success stories and </a:t>
            </a:r>
            <a:r>
              <a:rPr lang="en-GB" sz="1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best practices </a:t>
            </a:r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accessing the Nigerian Market.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228C74-43F4-4F50-AF2E-1101887069D7}"/>
              </a:ext>
            </a:extLst>
          </p:cNvPr>
          <p:cNvSpPr txBox="1"/>
          <p:nvPr/>
        </p:nvSpPr>
        <p:spPr>
          <a:xfrm>
            <a:off x="3358158" y="5172991"/>
            <a:ext cx="2267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Oscar N. Onyema</a:t>
            </a: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 </a:t>
            </a:r>
            <a:b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Nigerian Stock Exchange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F5221B2-8A9D-4421-A3C3-EE2474B05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4186" y="3962026"/>
            <a:ext cx="1088356" cy="10883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3D5F580-AFE8-4775-A651-B9615915B764}"/>
              </a:ext>
            </a:extLst>
          </p:cNvPr>
          <p:cNvSpPr txBox="1"/>
          <p:nvPr/>
        </p:nvSpPr>
        <p:spPr>
          <a:xfrm>
            <a:off x="5203960" y="5172991"/>
            <a:ext cx="2267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Harry David</a:t>
            </a: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Partner</a:t>
            </a: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Leventis Group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3C7F7A3-77CE-426C-B97D-036CA0982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1054" r="11031" b="41134"/>
          <a:stretch/>
        </p:blipFill>
        <p:spPr bwMode="auto">
          <a:xfrm>
            <a:off x="5757275" y="3961825"/>
            <a:ext cx="1167382" cy="10831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3718819-F815-4E5E-ABE4-CE8B55DD3DDB}"/>
              </a:ext>
            </a:extLst>
          </p:cNvPr>
          <p:cNvSpPr txBox="1"/>
          <p:nvPr/>
        </p:nvSpPr>
        <p:spPr>
          <a:xfrm>
            <a:off x="6891362" y="5191391"/>
            <a:ext cx="2267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Kunle </a:t>
            </a:r>
            <a:r>
              <a:rPr lang="en-GB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Elebute</a:t>
            </a:r>
            <a:endParaRPr lang="en-GB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Partner, KPMG Nigeria  Chairman, KPMG Africa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F7B0D8D-2ED6-49BE-926F-E43D60C0E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b="3607"/>
          <a:stretch/>
        </p:blipFill>
        <p:spPr bwMode="auto">
          <a:xfrm>
            <a:off x="7524367" y="3944254"/>
            <a:ext cx="1167382" cy="10831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75072F3-9487-4038-BB1B-747B02F27D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0" y="117223"/>
            <a:ext cx="2827117" cy="9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9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37B8D-C4A1-4097-92B9-17A25F118C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6BBABED-3D23-4AC3-B98E-676C4ED4777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8000">
                <a:schemeClr val="bg1"/>
              </a:gs>
              <a:gs pos="90000">
                <a:schemeClr val="bg1"/>
              </a:gs>
              <a:gs pos="58000">
                <a:srgbClr val="D6E6F4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2528590-E14A-4823-9486-AC381B6DD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8" b="28614"/>
          <a:stretch/>
        </p:blipFill>
        <p:spPr bwMode="auto">
          <a:xfrm>
            <a:off x="28279" y="6058891"/>
            <a:ext cx="1858297" cy="7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7897CB-D3F0-4F48-BD45-D57B23E41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516" b="28890"/>
          <a:stretch/>
        </p:blipFill>
        <p:spPr>
          <a:xfrm>
            <a:off x="2112947" y="5859606"/>
            <a:ext cx="2130449" cy="9500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679F90-A596-42D2-90AF-2EF2E16C014D}"/>
              </a:ext>
            </a:extLst>
          </p:cNvPr>
          <p:cNvSpPr txBox="1"/>
          <p:nvPr/>
        </p:nvSpPr>
        <p:spPr>
          <a:xfrm>
            <a:off x="-97899" y="5830724"/>
            <a:ext cx="22674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the Auspices of: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D1125-E0A3-4703-8DF9-1B2BC3D43D32}"/>
              </a:ext>
            </a:extLst>
          </p:cNvPr>
          <p:cNvSpPr txBox="1"/>
          <p:nvPr/>
        </p:nvSpPr>
        <p:spPr>
          <a:xfrm>
            <a:off x="200637" y="1187040"/>
            <a:ext cx="6898165" cy="4693593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en-GB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 Agenda - Thursday, January 21st, 2021</a:t>
            </a:r>
          </a:p>
          <a:p>
            <a:r>
              <a:rPr lang="en-GB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13.00 GMT – 14.00 Nigeria – 15.00 Greece </a:t>
            </a:r>
          </a:p>
          <a:p>
            <a:endParaRPr lang="en-GB" sz="13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 1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Chairman, GNCCT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Representative from the Hellenic Federation of Enterprises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Representative from the Athens Chamber of Commerce and Industry</a:t>
            </a: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Honourable, Minister of Industry, Trade and Investment, Nigeria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Honourable Deputy Minister of Foreign Affairs for Economic Diplomacy, Greece </a:t>
            </a:r>
          </a:p>
          <a:p>
            <a:endParaRPr lang="en-GB" sz="13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 2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Mr. Abimbola </a:t>
            </a:r>
            <a:r>
              <a:rPr lang="en-GB" sz="13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Ogunbanjo</a:t>
            </a: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Moderator, Chairman, Nigerian Stock Exchange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Ms. Yewande Sadiku – ES/CEO, Nigerian Investment Promotion Commission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Mr. Olukayode Pitan – CEO Bank of Industry, Nigeria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Mr. Oscar N. Onyema, - CEO Nigerian Stock Exchange TBC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Mr. Harry David, Managing Partner, Leventis Group</a:t>
            </a:r>
          </a:p>
          <a:p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Mr. Kunle </a:t>
            </a:r>
            <a:r>
              <a:rPr lang="en-GB" sz="13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Elebute</a:t>
            </a: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Senior Partner, KPMG Nigeria &amp;  Chairman, KPMG Africa</a:t>
            </a:r>
          </a:p>
          <a:p>
            <a:endParaRPr lang="en-GB" sz="13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 3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Closing Remarks from Chairman or Secretary General of GNCCT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Q&amp;A</a:t>
            </a:r>
          </a:p>
          <a:p>
            <a:pPr marL="228600" indent="-228600">
              <a:buFont typeface="+mj-lt"/>
              <a:buAutoNum type="arabicPeriod"/>
            </a:pPr>
            <a:endParaRPr lang="en-GB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C352F-7B19-46AE-9C32-D19C1DFD65D2}"/>
              </a:ext>
            </a:extLst>
          </p:cNvPr>
          <p:cNvSpPr txBox="1"/>
          <p:nvPr/>
        </p:nvSpPr>
        <p:spPr>
          <a:xfrm>
            <a:off x="6085841" y="29497"/>
            <a:ext cx="6287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110" dirty="0">
                <a:solidFill>
                  <a:srgbClr val="00704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Business </a:t>
            </a:r>
            <a:r>
              <a:rPr lang="en-GB" sz="2800" spc="110" dirty="0">
                <a:solidFill>
                  <a:srgbClr val="00704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Opportunities in Nigeria</a:t>
            </a:r>
          </a:p>
          <a:p>
            <a:r>
              <a:rPr lang="en-GB" sz="3500" b="1" dirty="0">
                <a:solidFill>
                  <a:srgbClr val="00704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The GNCCT ANNUAL FORUM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3BC10E-1DA4-450F-9CFD-7468461BA59C}"/>
              </a:ext>
            </a:extLst>
          </p:cNvPr>
          <p:cNvSpPr txBox="1"/>
          <p:nvPr/>
        </p:nvSpPr>
        <p:spPr>
          <a:xfrm>
            <a:off x="6124279" y="1183087"/>
            <a:ext cx="58953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100" spc="11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 Event- Thursday, January 21</a:t>
            </a:r>
            <a:r>
              <a:rPr lang="en-GB" sz="2100" spc="110" baseline="30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st</a:t>
            </a:r>
            <a:r>
              <a:rPr lang="en-GB" sz="2100" spc="11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, 2021</a:t>
            </a:r>
          </a:p>
          <a:p>
            <a:pPr algn="just"/>
            <a:r>
              <a:rPr lang="en-GB" spc="11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13.00 (GMT) / 14.00 (Nigeria) /15.00 (Greece)</a:t>
            </a:r>
            <a:r>
              <a:rPr lang="en-GB" sz="2000" spc="11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20E6B-ED88-4578-B184-17C339FBA582}"/>
              </a:ext>
            </a:extLst>
          </p:cNvPr>
          <p:cNvSpPr txBox="1"/>
          <p:nvPr/>
        </p:nvSpPr>
        <p:spPr>
          <a:xfrm>
            <a:off x="6970254" y="2808638"/>
            <a:ext cx="5221745" cy="3016210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 participation is Free of Charge.</a:t>
            </a:r>
          </a:p>
          <a:p>
            <a:endParaRPr lang="en-GB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Please register to the event </a:t>
            </a: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here</a:t>
            </a: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copy the below address to your web browser:</a:t>
            </a:r>
            <a:b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400" u="sng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http://alternativemedia.gr/gncct/</a:t>
            </a:r>
            <a:endParaRPr lang="en-GB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event will start on time. Please make sure </a:t>
            </a:r>
            <a:b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log in to the event platform 5 minutes earlier.</a:t>
            </a:r>
          </a:p>
          <a:p>
            <a:endParaRPr lang="en-GB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clarifications or requests, please email </a:t>
            </a: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info@gncct.gr</a:t>
            </a: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endParaRPr lang="en-GB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E0DC8356-0DF7-45D9-82A4-D995262161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0" y="117223"/>
            <a:ext cx="2827117" cy="9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0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370</Words>
  <Application>Microsoft Office PowerPoint</Application>
  <PresentationFormat>Ευρεία οθόνη</PresentationFormat>
  <Paragraphs>70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Roboto Black</vt:lpstr>
      <vt:lpstr>Tahoma</vt:lpstr>
      <vt:lpstr>Office Theme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Athanassoulas (STIRIXIS Group)</dc:creator>
  <cp:lastModifiedBy>Χρήστης των Windows</cp:lastModifiedBy>
  <cp:revision>84</cp:revision>
  <dcterms:created xsi:type="dcterms:W3CDTF">2017-04-17T15:26:30Z</dcterms:created>
  <dcterms:modified xsi:type="dcterms:W3CDTF">2021-01-18T08:53:32Z</dcterms:modified>
</cp:coreProperties>
</file>